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3" r:id="rId25"/>
    <p:sldId id="281" r:id="rId26"/>
    <p:sldId id="278" r:id="rId27"/>
    <p:sldId id="279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8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64" y="-11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22.1.2014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22.1.2014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22.1.2014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22.1.2014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22.1.2014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22.1.2014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22.1.2014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22.1.2014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22.1.2014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22.1.2014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22.1.2014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22.1.2014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ERVER\AKCE\1311_PEROUT Lazne Kyselka\FOTO - INCHEBA 2013\6. shcema dochované vitraje - komple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9"/>
          <a:stretch/>
        </p:blipFill>
        <p:spPr bwMode="auto">
          <a:xfrm>
            <a:off x="3059832" y="2089504"/>
            <a:ext cx="2809940" cy="299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8602" y="6926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Restaurování figurální malované </a:t>
            </a:r>
            <a:r>
              <a:rPr lang="cs-CZ" dirty="0" err="1" smtClean="0"/>
              <a:t>vitraje</a:t>
            </a:r>
            <a:r>
              <a:rPr lang="cs-CZ" dirty="0" smtClean="0"/>
              <a:t> z Ottova pavilonu</a:t>
            </a:r>
            <a:br>
              <a:rPr lang="cs-CZ" dirty="0" smtClean="0"/>
            </a:br>
            <a:r>
              <a:rPr lang="cs-CZ" dirty="0" smtClean="0"/>
              <a:t> v Lázních </a:t>
            </a:r>
            <a:r>
              <a:rPr lang="cs-CZ" dirty="0"/>
              <a:t>Kyselka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5204792"/>
            <a:ext cx="6400800" cy="1752600"/>
          </a:xfrm>
        </p:spPr>
        <p:txBody>
          <a:bodyPr/>
          <a:lstStyle/>
          <a:p>
            <a:r>
              <a:rPr lang="cs-CZ" sz="2400" b="1" dirty="0"/>
              <a:t>Ateliér VITRAJ s.r.o.</a:t>
            </a:r>
            <a:endParaRPr lang="cs-CZ" sz="2400" dirty="0"/>
          </a:p>
          <a:p>
            <a:r>
              <a:rPr lang="cs-CZ" sz="2400" dirty="0"/>
              <a:t>Jiří Černohorský,  restaurátor, </a:t>
            </a:r>
            <a:endParaRPr lang="cs-CZ" sz="2400" dirty="0" smtClean="0"/>
          </a:p>
          <a:p>
            <a:r>
              <a:rPr lang="cs-CZ" sz="1600" i="1" dirty="0" smtClean="0"/>
              <a:t>povolení MK ČR č. 5865/96              </a:t>
            </a:r>
            <a:endParaRPr lang="cs-CZ" sz="1600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227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6" y="25524"/>
            <a:ext cx="7811286" cy="683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5436096" y="6453336"/>
            <a:ext cx="3708326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fo</a:t>
            </a:r>
            <a:r>
              <a:rPr lang="cs-CZ" sz="2000" dirty="0" smtClean="0"/>
              <a:t>to v ateliéru</a:t>
            </a:r>
            <a:endParaRPr lang="cs-CZ" sz="2000" dirty="0"/>
          </a:p>
        </p:txBody>
      </p:sp>
      <p:sp>
        <p:nvSpPr>
          <p:cNvPr id="5" name="Obdélník 4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06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702" y="0"/>
            <a:ext cx="90122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5436096" y="6453336"/>
            <a:ext cx="3708326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foto v ateliéru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06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858" y="1379190"/>
            <a:ext cx="9186869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5436096" y="6453336"/>
            <a:ext cx="3708326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/>
              <a:t>foto v ateliéru</a:t>
            </a:r>
            <a:endParaRPr lang="cs-CZ" sz="2000" dirty="0"/>
          </a:p>
        </p:txBody>
      </p:sp>
      <p:sp>
        <p:nvSpPr>
          <p:cNvPr id="5" name="Obdélník 4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06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0"/>
            <a:ext cx="89172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5436096" y="6453336"/>
            <a:ext cx="3708326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foto v ateliéru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06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53"/>
            <a:ext cx="7884368" cy="687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5436096" y="6453336"/>
            <a:ext cx="3708326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fot</a:t>
            </a:r>
            <a:r>
              <a:rPr lang="cs-CZ" sz="2000" dirty="0" smtClean="0"/>
              <a:t>o v ateliéru</a:t>
            </a:r>
            <a:endParaRPr lang="cs-CZ" sz="2000" dirty="0"/>
          </a:p>
        </p:txBody>
      </p:sp>
      <p:sp>
        <p:nvSpPr>
          <p:cNvPr id="5" name="Obdélník 4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06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97" y="1"/>
            <a:ext cx="9128689" cy="684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4499992" y="6453336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detail poškození sklomalby a znečištění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9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9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06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/>
          <a:stretch/>
        </p:blipFill>
        <p:spPr bwMode="auto">
          <a:xfrm>
            <a:off x="4581525" y="0"/>
            <a:ext cx="45624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4499992" y="6453336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detaily ze středního plátu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1"/>
          <a:stretch/>
        </p:blipFill>
        <p:spPr bwMode="auto">
          <a:xfrm>
            <a:off x="0" y="13668"/>
            <a:ext cx="4499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06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26963"/>
            <a:ext cx="9160768" cy="687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4499992" y="6453336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detail draperie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2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2" y="0"/>
            <a:ext cx="9162226" cy="687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4499992" y="6453336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detail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-36512" y="6525344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50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50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2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3" y="0"/>
            <a:ext cx="9162224" cy="687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4499992" y="6453336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rgbClr val="FF0000"/>
                </a:solidFill>
              </a:rPr>
              <a:t>detail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67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ERVER\AKCE\1311_PEROUT Lazne Kyselka\FOTO - INCHEBA 2013\1. Archivní foto - interiér Ottova pavilonu - barevný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b="12020"/>
          <a:stretch/>
        </p:blipFill>
        <p:spPr bwMode="auto">
          <a:xfrm>
            <a:off x="2058194" y="0"/>
            <a:ext cx="5004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5436096" y="6453336"/>
            <a:ext cx="3708326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/>
              <a:t>archivní fotografie</a:t>
            </a:r>
            <a:endParaRPr lang="cs-CZ" sz="2000" dirty="0"/>
          </a:p>
        </p:txBody>
      </p:sp>
      <p:sp>
        <p:nvSpPr>
          <p:cNvPr id="2" name="Obdélník 1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38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3" y="0"/>
            <a:ext cx="9162224" cy="687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4499992" y="6453336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detail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6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3" y="0"/>
            <a:ext cx="9162224" cy="687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4499992" y="6453336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detail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7170" name="Picture 2" descr="D:\SERVER\AKCE\1311_PEROUT Lazne Kyselka\FOTO - INCHEBA 2013\7. Archiv - etiketa II.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" t="5679" r="3184" b="5516"/>
          <a:stretch/>
        </p:blipFill>
        <p:spPr bwMode="auto">
          <a:xfrm>
            <a:off x="5221094" y="101749"/>
            <a:ext cx="3849656" cy="2031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Obdélník 6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6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3" y="0"/>
            <a:ext cx="9162224" cy="687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4499992" y="6453336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rozebírání z olověného profilu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6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4499992" y="6453336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/>
              <a:t>kompletace plátu při rozebírání</a:t>
            </a:r>
            <a:endParaRPr lang="cs-CZ" sz="2000" dirty="0"/>
          </a:p>
        </p:txBody>
      </p:sp>
      <p:sp>
        <p:nvSpPr>
          <p:cNvPr id="7" name="Obdélník 6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r="13744"/>
          <a:stretch/>
        </p:blipFill>
        <p:spPr bwMode="auto">
          <a:xfrm>
            <a:off x="0" y="0"/>
            <a:ext cx="9144000" cy="687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4499992" y="6453336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/>
              <a:t>kompletace plátu při rozebírání</a:t>
            </a:r>
            <a:endParaRPr lang="cs-CZ" sz="2000" dirty="0"/>
          </a:p>
        </p:txBody>
      </p:sp>
      <p:sp>
        <p:nvSpPr>
          <p:cNvPr id="7" name="Obdélník 6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5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6" r="26148"/>
          <a:stretch/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4499992" y="6467052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/>
              <a:t>čištění</a:t>
            </a:r>
            <a:endParaRPr lang="cs-CZ" sz="2000" dirty="0"/>
          </a:p>
        </p:txBody>
      </p:sp>
      <p:pic>
        <p:nvPicPr>
          <p:cNvPr id="8194" name="Picture 2" descr="D:\SERVER\AKCE\1311_PEROUT Lazne Kyselka\FOTO - INCHEBA 2013\32. sušení umytých sk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786" y="0"/>
            <a:ext cx="4631086" cy="233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4"/>
          <a:stretch/>
        </p:blipFill>
        <p:spPr bwMode="auto">
          <a:xfrm>
            <a:off x="4519785" y="2348880"/>
            <a:ext cx="4640957" cy="419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2" y="0"/>
            <a:ext cx="9162226" cy="644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nadpis 2"/>
          <p:cNvSpPr txBox="1">
            <a:spLocks/>
          </p:cNvSpPr>
          <p:nvPr/>
        </p:nvSpPr>
        <p:spPr>
          <a:xfrm>
            <a:off x="4499992" y="6453336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/>
              <a:t>stav skel po čištění</a:t>
            </a:r>
            <a:endParaRPr lang="cs-CZ" sz="2000" dirty="0"/>
          </a:p>
        </p:txBody>
      </p:sp>
      <p:sp>
        <p:nvSpPr>
          <p:cNvPr id="7" name="Obdélník 6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6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9096"/>
            <a:ext cx="9144000" cy="654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4499992" y="6453336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/>
              <a:t>stav skel po čištění</a:t>
            </a:r>
            <a:endParaRPr lang="cs-CZ" sz="2000" dirty="0"/>
          </a:p>
        </p:txBody>
      </p:sp>
      <p:sp>
        <p:nvSpPr>
          <p:cNvPr id="7" name="Obdélník 6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84084"/>
            <a:ext cx="9144000" cy="506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4499992" y="6453336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/>
              <a:t>stav skel po čištění</a:t>
            </a:r>
            <a:endParaRPr lang="cs-CZ" sz="2000" dirty="0"/>
          </a:p>
        </p:txBody>
      </p:sp>
      <p:sp>
        <p:nvSpPr>
          <p:cNvPr id="4" name="Obdélník 3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2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764705"/>
            <a:ext cx="9144421" cy="522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4499992" y="6453336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/>
              <a:t>stav před restaurováním sklomalby</a:t>
            </a:r>
            <a:endParaRPr lang="cs-CZ" sz="2000" dirty="0"/>
          </a:p>
        </p:txBody>
      </p:sp>
      <p:sp>
        <p:nvSpPr>
          <p:cNvPr id="4" name="Obdélník 3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4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ERVER\AKCE\1311_PEROUT Lazne Kyselka\FOTO - INCHEBA 2013\3. Archivní foto - kop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nadpis 2"/>
          <p:cNvSpPr txBox="1">
            <a:spLocks/>
          </p:cNvSpPr>
          <p:nvPr/>
        </p:nvSpPr>
        <p:spPr>
          <a:xfrm>
            <a:off x="5436096" y="6453336"/>
            <a:ext cx="3708326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>
                <a:solidFill>
                  <a:schemeClr val="bg1"/>
                </a:solidFill>
              </a:rPr>
              <a:t>p</a:t>
            </a:r>
            <a:r>
              <a:rPr lang="cs-CZ" sz="2000" dirty="0" smtClean="0">
                <a:solidFill>
                  <a:schemeClr val="bg1"/>
                </a:solidFill>
              </a:rPr>
              <a:t>oslední zdokumentovaný stav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6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1" r="13480"/>
          <a:stretch/>
        </p:blipFill>
        <p:spPr bwMode="auto">
          <a:xfrm>
            <a:off x="-1" y="0"/>
            <a:ext cx="9144423" cy="687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4499992" y="6453336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stav před restaurováním sklomalby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6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6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1601" y="-13667"/>
            <a:ext cx="3872847" cy="687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137" y="0"/>
            <a:ext cx="3872847" cy="687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4499992" y="6453336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stav před restaurováním sklom</a:t>
            </a:r>
            <a:r>
              <a:rPr lang="cs-CZ" sz="2000" dirty="0" smtClean="0"/>
              <a:t>alby</a:t>
            </a:r>
            <a:endParaRPr lang="cs-CZ" sz="2000" dirty="0"/>
          </a:p>
        </p:txBody>
      </p:sp>
      <p:sp>
        <p:nvSpPr>
          <p:cNvPr id="7" name="Obdélník 6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72056" cy="645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3779912" y="6453336"/>
            <a:ext cx="5364510" cy="418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/>
              <a:t>kopie pro doplnění nekompletního segmentu figury</a:t>
            </a:r>
            <a:endParaRPr lang="cs-CZ" sz="2000" dirty="0"/>
          </a:p>
        </p:txBody>
      </p:sp>
      <p:sp>
        <p:nvSpPr>
          <p:cNvPr id="4" name="Obdélník 3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7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5460"/>
            <a:ext cx="9144422" cy="686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4514717" y="6401690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/>
              <a:t>restaurovaná sklomalba</a:t>
            </a:r>
            <a:endParaRPr lang="cs-CZ" sz="2000" dirty="0"/>
          </a:p>
        </p:txBody>
      </p:sp>
      <p:sp>
        <p:nvSpPr>
          <p:cNvPr id="4" name="Obdélník 3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7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6672"/>
            <a:ext cx="9144422" cy="592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4514717" y="6401690"/>
            <a:ext cx="4644430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/>
              <a:t>kopie</a:t>
            </a:r>
            <a:endParaRPr lang="cs-CZ" sz="2000" dirty="0"/>
          </a:p>
        </p:txBody>
      </p:sp>
      <p:sp>
        <p:nvSpPr>
          <p:cNvPr id="4" name="Obdélník 3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0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" b="3744"/>
          <a:stretch/>
        </p:blipFill>
        <p:spPr bwMode="auto">
          <a:xfrm>
            <a:off x="-24402" y="0"/>
            <a:ext cx="9183549" cy="686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2987824" y="6401690"/>
            <a:ext cx="6171323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zkompletovaná skla plátu před zakládáním do olova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9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r="51122"/>
          <a:stretch/>
        </p:blipFill>
        <p:spPr bwMode="auto">
          <a:xfrm>
            <a:off x="-1" y="12463"/>
            <a:ext cx="9144001" cy="68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2987824" y="6401690"/>
            <a:ext cx="6171323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postup zakládání do olověného profilu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5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10"/>
          <a:stretch/>
        </p:blipFill>
        <p:spPr bwMode="auto">
          <a:xfrm>
            <a:off x="-23243" y="0"/>
            <a:ext cx="91672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2987824" y="6401690"/>
            <a:ext cx="6171323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postup zakládání do olověného profilu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6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0" y="0"/>
            <a:ext cx="91672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2987824" y="6401690"/>
            <a:ext cx="6171323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postup zakládání do olověného profilu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7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8"/>
          <a:stretch/>
        </p:blipFill>
        <p:spPr bwMode="auto">
          <a:xfrm>
            <a:off x="4425635" y="-10940"/>
            <a:ext cx="4733512" cy="686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 bwMode="auto">
          <a:xfrm>
            <a:off x="0" y="-10941"/>
            <a:ext cx="4355976" cy="686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2987824" y="6401690"/>
            <a:ext cx="6171323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postup zakládání do olověného profilu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6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ERVER\AKCE\1311_PEROUT Lazne Kyselka\schema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0" t="51003" b="5821"/>
          <a:stretch/>
        </p:blipFill>
        <p:spPr bwMode="auto">
          <a:xfrm>
            <a:off x="4711402" y="1124744"/>
            <a:ext cx="4429757" cy="439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SERVER\AKCE\1311_PEROUT Lazne Kyselka\schema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9" b="59283"/>
          <a:stretch/>
        </p:blipFill>
        <p:spPr bwMode="auto">
          <a:xfrm>
            <a:off x="55265" y="1268760"/>
            <a:ext cx="4680520" cy="434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4932040" y="747215"/>
            <a:ext cx="3708326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000" dirty="0" smtClean="0"/>
              <a:t>archivní fotografie</a:t>
            </a:r>
            <a:endParaRPr lang="cs-CZ" sz="2000" dirty="0"/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323528" y="706412"/>
            <a:ext cx="3708326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000" dirty="0" smtClean="0"/>
              <a:t>stav před restaurováním</a:t>
            </a:r>
            <a:endParaRPr lang="cs-CZ" sz="2000" dirty="0"/>
          </a:p>
        </p:txBody>
      </p:sp>
      <p:sp>
        <p:nvSpPr>
          <p:cNvPr id="11" name="Obdélník 10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6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39578"/>
            <a:ext cx="9144000" cy="475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20242" y="0"/>
            <a:ext cx="8028384" cy="2886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 smtClean="0"/>
              <a:t>Stav po restaurování</a:t>
            </a:r>
          </a:p>
          <a:p>
            <a:pPr marL="0" indent="0">
              <a:buNone/>
            </a:pPr>
            <a:r>
              <a:rPr lang="cs-CZ" sz="1800" dirty="0" smtClean="0"/>
              <a:t>-doplnění sklomalby klasickou technikou sklářské vypalované barvy</a:t>
            </a:r>
          </a:p>
          <a:p>
            <a:pPr marL="0" indent="0">
              <a:buNone/>
            </a:pPr>
            <a:r>
              <a:rPr lang="cs-CZ" sz="1800" dirty="0" smtClean="0"/>
              <a:t>-založení do nového olověného profilu</a:t>
            </a:r>
          </a:p>
          <a:p>
            <a:pPr marL="0" indent="0">
              <a:buNone/>
            </a:pPr>
            <a:r>
              <a:rPr lang="cs-CZ" sz="1800" dirty="0" smtClean="0"/>
              <a:t>-oboustranné pocínování</a:t>
            </a:r>
          </a:p>
          <a:p>
            <a:pPr marL="0" indent="0">
              <a:buNone/>
            </a:pPr>
            <a:r>
              <a:rPr lang="cs-CZ" sz="1800" dirty="0" smtClean="0"/>
              <a:t>-konzervace sklomalby roztokem </a:t>
            </a:r>
            <a:r>
              <a:rPr lang="cs-CZ" sz="1800" dirty="0" err="1" smtClean="0"/>
              <a:t>Paraloidu</a:t>
            </a:r>
            <a:r>
              <a:rPr lang="cs-CZ" sz="1800" dirty="0" smtClean="0"/>
              <a:t> B67</a:t>
            </a:r>
            <a:endParaRPr lang="cs-CZ" sz="1800" dirty="0"/>
          </a:p>
        </p:txBody>
      </p:sp>
      <p:sp>
        <p:nvSpPr>
          <p:cNvPr id="5" name="Obdélník 4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-14205" y="0"/>
            <a:ext cx="2142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Stav po restaurování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342666"/>
            <a:ext cx="7848872" cy="647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5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8384" y="5661248"/>
            <a:ext cx="836628" cy="95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74298" y="2852936"/>
            <a:ext cx="7772400" cy="1470025"/>
          </a:xfrm>
        </p:spPr>
        <p:txBody>
          <a:bodyPr>
            <a:normAutofit/>
          </a:bodyPr>
          <a:lstStyle/>
          <a:p>
            <a:r>
              <a:rPr lang="cs-CZ" sz="3200" dirty="0" smtClean="0"/>
              <a:t>DĚKUJI ZA POZORNOST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5492824"/>
            <a:ext cx="6400800" cy="1752600"/>
          </a:xfrm>
        </p:spPr>
        <p:txBody>
          <a:bodyPr/>
          <a:lstStyle/>
          <a:p>
            <a:r>
              <a:rPr lang="cs-CZ" sz="2400" b="1" dirty="0"/>
              <a:t>Ateliér VITRAJ s.r.o.</a:t>
            </a:r>
            <a:endParaRPr lang="cs-CZ" sz="2400" dirty="0"/>
          </a:p>
          <a:p>
            <a:r>
              <a:rPr lang="cs-CZ" sz="2400" dirty="0"/>
              <a:t>Jiří Černohorský,  restaurátor, </a:t>
            </a:r>
            <a:endParaRPr lang="cs-CZ" sz="2400" dirty="0" smtClean="0"/>
          </a:p>
          <a:p>
            <a:r>
              <a:rPr lang="cs-CZ" sz="1600" i="1" dirty="0" smtClean="0"/>
              <a:t>povolení MK ČR č. 5865/96              </a:t>
            </a:r>
            <a:endParaRPr lang="cs-CZ" sz="1600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309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ERVER\AKCE\1311_PEROUT Lazne Kyselka\FOTO - INCHEBA 2013\4. uskladnění po neodborné demontéž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46"/>
          <a:stretch/>
        </p:blipFill>
        <p:spPr bwMode="auto">
          <a:xfrm>
            <a:off x="-7837" y="0"/>
            <a:ext cx="9151838" cy="687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5436096" y="6453336"/>
            <a:ext cx="3708326" cy="418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uskladnění „demontované“ </a:t>
            </a:r>
            <a:r>
              <a:rPr lang="cs-CZ" sz="2000" dirty="0" err="1" smtClean="0">
                <a:solidFill>
                  <a:schemeClr val="bg1"/>
                </a:solidFill>
              </a:rPr>
              <a:t>vitraje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05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dpis 2"/>
          <p:cNvSpPr txBox="1">
            <a:spLocks/>
          </p:cNvSpPr>
          <p:nvPr/>
        </p:nvSpPr>
        <p:spPr>
          <a:xfrm>
            <a:off x="5436096" y="6453336"/>
            <a:ext cx="3708326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/>
              <a:t>foto v ateliéru</a:t>
            </a:r>
            <a:endParaRPr lang="cs-CZ" sz="2000" dirty="0"/>
          </a:p>
        </p:txBody>
      </p:sp>
      <p:pic>
        <p:nvPicPr>
          <p:cNvPr id="6146" name="Picture 2" descr="D:\SERVER\AKCE\1311_PEROUT Lazne Kyselka\FOTO - INCHEBA 2013\8. plát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2" y="0"/>
            <a:ext cx="70896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9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9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05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051" y="-18306"/>
            <a:ext cx="8793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5436096" y="6453336"/>
            <a:ext cx="3708326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foto v ateliéru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06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11" y="0"/>
            <a:ext cx="823358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5436096" y="6453336"/>
            <a:ext cx="3708326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foto v </a:t>
            </a:r>
            <a:r>
              <a:rPr lang="cs-CZ" sz="2000" dirty="0" smtClean="0"/>
              <a:t>ateliéru</a:t>
            </a:r>
            <a:endParaRPr lang="cs-CZ" sz="2000" dirty="0"/>
          </a:p>
        </p:txBody>
      </p:sp>
      <p:sp>
        <p:nvSpPr>
          <p:cNvPr id="5" name="Obdélník 4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06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798" y="0"/>
            <a:ext cx="9000650" cy="687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5436096" y="6453336"/>
            <a:ext cx="3708326" cy="41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2000" dirty="0" smtClean="0">
                <a:solidFill>
                  <a:schemeClr val="bg1"/>
                </a:solidFill>
              </a:rPr>
              <a:t>foto v ateliéru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-36512" y="6493225"/>
            <a:ext cx="216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bg1">
                    <a:lumMod val="75000"/>
                  </a:schemeClr>
                </a:solidFill>
              </a:rPr>
              <a:t>© Ateliér VITRAJ®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s.r.o.</a:t>
            </a:r>
            <a:endParaRPr lang="cs-CZ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0608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439</Words>
  <Application>Microsoft Office PowerPoint</Application>
  <PresentationFormat>Předvádění na obrazovce (4:3)</PresentationFormat>
  <Paragraphs>93</Paragraphs>
  <Slides>42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Motiv sady Office</vt:lpstr>
      <vt:lpstr>Restaurování figurální malované vitraje z Ottova pavilonu  v Lázních Kyselka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Restaurování figurální malované vitraje z Ottova pavilonu  v Lázních Kyselka</dc:title>
  <dc:creator>Honza</dc:creator>
  <cp:lastModifiedBy>Jan Černohorský</cp:lastModifiedBy>
  <cp:revision>10</cp:revision>
  <dcterms:created xsi:type="dcterms:W3CDTF">2013-10-04T15:58:41Z</dcterms:created>
  <dcterms:modified xsi:type="dcterms:W3CDTF">2014-01-22T13:30:53Z</dcterms:modified>
</cp:coreProperties>
</file>